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ppt/_rels/presentation.xml.rels" ContentType="application/vnd.openxmlformats-package.relationship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media/image1.png" ContentType="image/png"/>
  <Override PartName="/ppt/media/image2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7556500" cy="106934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DF5B543-C17B-4D18-9D86-2B0634B3CCA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5993103-ABC0-458B-9876-6BFB8824617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78C9DF3-6428-4898-A60A-FF648B57330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5BB5951-F8EC-4277-B721-B4CBC0E8C37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7576814-35DC-4884-818A-81E1DA1DB62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E3B33C7-B73F-4789-B64E-FB0A73D5F69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3425CC2-9573-4299-80C8-6A9B6F69487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6B6799B-A41C-4C20-936C-E918408253D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4019B3C-8356-4EA3-9B3C-E933A0E4BDA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39C8BFB-A209-4EC6-B930-BBF62896477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7465CC4-BF6D-494C-BD54-D27E58F48A8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7F189C7-FF31-4856-98BE-740142FC2AF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&lt;data/hora&gt;</a:t>
            </a:r>
            <a:endParaRPr b="0" lang="pt-BR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&lt;rodapé&gt;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8620A54-AEF8-46C0-A41D-3197A4B595AF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2"/>
          <p:cNvGrpSpPr/>
          <p:nvPr/>
        </p:nvGrpSpPr>
        <p:grpSpPr>
          <a:xfrm>
            <a:off x="-165240" y="-161280"/>
            <a:ext cx="7882560" cy="1861560"/>
            <a:chOff x="-165240" y="-161280"/>
            <a:chExt cx="7882560" cy="1861560"/>
          </a:xfrm>
        </p:grpSpPr>
        <p:sp>
          <p:nvSpPr>
            <p:cNvPr id="40" name="Freeform 3"/>
            <p:cNvSpPr/>
            <p:nvPr/>
          </p:nvSpPr>
          <p:spPr>
            <a:xfrm rot="10800000">
              <a:off x="-165240" y="-161280"/>
              <a:ext cx="7882560" cy="1808280"/>
            </a:xfrm>
            <a:custGeom>
              <a:avLst/>
              <a:gdLst>
                <a:gd name="textAreaLeft" fmla="*/ 0 w 7882560"/>
                <a:gd name="textAreaRight" fmla="*/ 7882920 w 7882560"/>
                <a:gd name="textAreaTop" fmla="*/ 0 h 1808280"/>
                <a:gd name="textAreaBottom" fmla="*/ 1808640 h 1808280"/>
              </a:gdLst>
              <a:ahLst/>
              <a:rect l="textAreaLeft" t="textAreaTop" r="textAreaRight" b="textAreaBottom"/>
              <a:pathLst>
                <a:path w="2825042" h="648137">
                  <a:moveTo>
                    <a:pt x="0" y="0"/>
                  </a:moveTo>
                  <a:lnTo>
                    <a:pt x="2825042" y="0"/>
                  </a:lnTo>
                  <a:lnTo>
                    <a:pt x="2825042" y="648137"/>
                  </a:lnTo>
                  <a:lnTo>
                    <a:pt x="0" y="648137"/>
                  </a:lnTo>
                  <a:close/>
                </a:path>
              </a:pathLst>
            </a:custGeom>
            <a:gradFill rotWithShape="0">
              <a:gsLst>
                <a:gs pos="0">
                  <a:srgbClr val="000000"/>
                </a:gs>
                <a:gs pos="100000">
                  <a:srgbClr val="737373"/>
                </a:gs>
              </a:gsLst>
              <a:lin ang="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pt-BR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1" name="TextBox 4"/>
            <p:cNvSpPr/>
            <p:nvPr/>
          </p:nvSpPr>
          <p:spPr>
            <a:xfrm rot="10800000">
              <a:off x="-165240" y="-160920"/>
              <a:ext cx="7882560" cy="1861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rIns="50760" tIns="50760" bIns="50760" anchor="ctr">
              <a:noAutofit/>
            </a:bodyPr>
            <a:p>
              <a:pPr algn="ctr">
                <a:lnSpc>
                  <a:spcPts val="1539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</p:grpSp>
      <p:sp>
        <p:nvSpPr>
          <p:cNvPr id="42" name="TextBox 5"/>
          <p:cNvSpPr/>
          <p:nvPr/>
        </p:nvSpPr>
        <p:spPr>
          <a:xfrm>
            <a:off x="4388760" y="1908360"/>
            <a:ext cx="2116080" cy="16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1321"/>
              </a:lnSpc>
            </a:pPr>
            <a:r>
              <a:rPr b="0" lang="en-US" sz="1200" spc="21" strike="noStrike">
                <a:solidFill>
                  <a:srgbClr val="545454"/>
                </a:solidFill>
                <a:latin typeface="Serithai"/>
              </a:rPr>
              <a:t>Ordem de Serviço no.</a:t>
            </a: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TextBox 6"/>
          <p:cNvSpPr/>
          <p:nvPr/>
        </p:nvSpPr>
        <p:spPr>
          <a:xfrm>
            <a:off x="776160" y="1923840"/>
            <a:ext cx="1051920" cy="16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1321"/>
              </a:lnSpc>
            </a:pPr>
            <a:r>
              <a:rPr b="0" lang="en-US" sz="1200" spc="21" strike="noStrike">
                <a:solidFill>
                  <a:srgbClr val="545454"/>
                </a:solidFill>
                <a:latin typeface="Serithai"/>
              </a:rPr>
              <a:t>Data:</a:t>
            </a: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AutoShape 7"/>
          <p:cNvSpPr/>
          <p:nvPr/>
        </p:nvSpPr>
        <p:spPr>
          <a:xfrm flipV="1">
            <a:off x="1232280" y="2030400"/>
            <a:ext cx="1662120" cy="9360"/>
          </a:xfrm>
          <a:prstGeom prst="line">
            <a:avLst/>
          </a:prstGeom>
          <a:ln w="9525">
            <a:solidFill>
              <a:srgbClr val="a6a6a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35640" bIns="-35640" anchor="t" anchorCtr="1">
            <a:noAutofit/>
          </a:bodyPr>
          <a:p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TextBox 8"/>
          <p:cNvSpPr/>
          <p:nvPr/>
        </p:nvSpPr>
        <p:spPr>
          <a:xfrm>
            <a:off x="4388760" y="2391480"/>
            <a:ext cx="2449080" cy="100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1981"/>
              </a:lnSpc>
            </a:pPr>
            <a:r>
              <a:rPr b="0" lang="en-US" sz="1100" spc="21" strike="noStrike">
                <a:solidFill>
                  <a:srgbClr val="545454"/>
                </a:solidFill>
                <a:latin typeface="Serithai"/>
              </a:rPr>
              <a:t>CPF/CNPJ: </a:t>
            </a:r>
            <a:endParaRPr b="0" lang="pt-BR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ts val="1981"/>
              </a:lnSpc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ts val="1981"/>
              </a:lnSpc>
            </a:pPr>
            <a:r>
              <a:rPr b="0" lang="en-US" sz="1100" spc="21" strike="noStrike">
                <a:solidFill>
                  <a:srgbClr val="545454"/>
                </a:solidFill>
                <a:latin typeface="Serithai"/>
              </a:rPr>
              <a:t>Estado:</a:t>
            </a:r>
            <a:endParaRPr b="0" lang="pt-BR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ts val="1981"/>
              </a:lnSpc>
            </a:pPr>
            <a:r>
              <a:rPr b="0" lang="en-US" sz="1100" spc="21" strike="noStrike">
                <a:solidFill>
                  <a:srgbClr val="545454"/>
                </a:solidFill>
                <a:latin typeface="Serithai"/>
              </a:rPr>
              <a:t>Tel.:</a:t>
            </a:r>
            <a:endParaRPr b="0" lang="pt-BR" sz="11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6" name="Group 9"/>
          <p:cNvGrpSpPr/>
          <p:nvPr/>
        </p:nvGrpSpPr>
        <p:grpSpPr>
          <a:xfrm>
            <a:off x="6411600" y="3172320"/>
            <a:ext cx="148320" cy="241920"/>
            <a:chOff x="6411600" y="3172320"/>
            <a:chExt cx="148320" cy="241920"/>
          </a:xfrm>
        </p:grpSpPr>
        <p:sp>
          <p:nvSpPr>
            <p:cNvPr id="47" name="Freeform 10"/>
            <p:cNvSpPr/>
            <p:nvPr/>
          </p:nvSpPr>
          <p:spPr>
            <a:xfrm>
              <a:off x="6411600" y="3251880"/>
              <a:ext cx="148320" cy="162000"/>
            </a:xfrm>
            <a:custGeom>
              <a:avLst/>
              <a:gdLst>
                <a:gd name="textAreaLeft" fmla="*/ 0 w 148320"/>
                <a:gd name="textAreaRight" fmla="*/ 148680 w 148320"/>
                <a:gd name="textAreaTop" fmla="*/ 0 h 162000"/>
                <a:gd name="textAreaBottom" fmla="*/ 162360 h 162000"/>
              </a:gdLst>
              <a:ahLst/>
              <a:rect l="textAreaLeft" t="textAreaTop" r="textAreaRight" b="textAreaBottom"/>
              <a:pathLst>
                <a:path w="53246" h="58221">
                  <a:moveTo>
                    <a:pt x="0" y="0"/>
                  </a:moveTo>
                  <a:lnTo>
                    <a:pt x="53246" y="0"/>
                  </a:lnTo>
                  <a:lnTo>
                    <a:pt x="53246" y="58221"/>
                  </a:lnTo>
                  <a:lnTo>
                    <a:pt x="0" y="58221"/>
                  </a:lnTo>
                  <a:close/>
                </a:path>
              </a:pathLst>
            </a:custGeom>
            <a:noFill/>
            <a:ln cap="sq" w="9525">
              <a:solidFill>
                <a:srgbClr val="a6a6a6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pt-BR" sz="1800" spc="-1" strike="noStrike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8" name="TextBox 11"/>
            <p:cNvSpPr/>
            <p:nvPr/>
          </p:nvSpPr>
          <p:spPr>
            <a:xfrm>
              <a:off x="6411600" y="3172320"/>
              <a:ext cx="148320" cy="241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rIns="50760" tIns="50760" bIns="50760" anchor="ctr">
              <a:noAutofit/>
            </a:bodyPr>
            <a:p>
              <a:pPr algn="ctr">
                <a:lnSpc>
                  <a:spcPts val="1539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</p:grpSp>
      <p:sp>
        <p:nvSpPr>
          <p:cNvPr id="49" name="TextBox 12"/>
          <p:cNvSpPr/>
          <p:nvPr/>
        </p:nvSpPr>
        <p:spPr>
          <a:xfrm>
            <a:off x="771120" y="2393640"/>
            <a:ext cx="2790360" cy="100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1981"/>
              </a:lnSpc>
            </a:pPr>
            <a:r>
              <a:rPr b="0" lang="en-US" sz="1100" spc="21" strike="noStrike">
                <a:solidFill>
                  <a:srgbClr val="545454"/>
                </a:solidFill>
                <a:latin typeface="Serithai"/>
              </a:rPr>
              <a:t>Cliente:</a:t>
            </a:r>
            <a:endParaRPr b="0" lang="pt-BR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ts val="1981"/>
              </a:lnSpc>
            </a:pPr>
            <a:r>
              <a:rPr b="0" lang="en-US" sz="1100" spc="21" strike="noStrike">
                <a:solidFill>
                  <a:srgbClr val="545454"/>
                </a:solidFill>
                <a:latin typeface="Serithai"/>
              </a:rPr>
              <a:t>Endereço:</a:t>
            </a:r>
            <a:endParaRPr b="0" lang="pt-BR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ts val="1981"/>
              </a:lnSpc>
            </a:pPr>
            <a:r>
              <a:rPr b="0" lang="en-US" sz="1100" spc="21" strike="noStrike">
                <a:solidFill>
                  <a:srgbClr val="545454"/>
                </a:solidFill>
                <a:latin typeface="Serithai"/>
              </a:rPr>
              <a:t>Cidade: </a:t>
            </a:r>
            <a:endParaRPr b="0" lang="pt-BR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ts val="1981"/>
              </a:lnSpc>
            </a:pPr>
            <a:r>
              <a:rPr b="0" lang="en-US" sz="1100" spc="21" strike="noStrike">
                <a:solidFill>
                  <a:srgbClr val="545454"/>
                </a:solidFill>
                <a:latin typeface="Serithai"/>
              </a:rPr>
              <a:t>Email:</a:t>
            </a:r>
            <a:endParaRPr b="0" lang="pt-BR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AutoShape 13"/>
          <p:cNvSpPr/>
          <p:nvPr/>
        </p:nvSpPr>
        <p:spPr>
          <a:xfrm>
            <a:off x="1411200" y="2587320"/>
            <a:ext cx="2822760" cy="360"/>
          </a:xfrm>
          <a:prstGeom prst="line">
            <a:avLst/>
          </a:prstGeom>
          <a:ln w="9525">
            <a:solidFill>
              <a:srgbClr val="a6a6a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AutoShape 14"/>
          <p:cNvSpPr/>
          <p:nvPr/>
        </p:nvSpPr>
        <p:spPr>
          <a:xfrm>
            <a:off x="1587240" y="2854440"/>
            <a:ext cx="5216760" cy="360"/>
          </a:xfrm>
          <a:prstGeom prst="line">
            <a:avLst/>
          </a:prstGeom>
          <a:ln w="9525">
            <a:solidFill>
              <a:srgbClr val="a6a6a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AutoShape 15"/>
          <p:cNvSpPr/>
          <p:nvPr/>
        </p:nvSpPr>
        <p:spPr>
          <a:xfrm>
            <a:off x="1379520" y="3121920"/>
            <a:ext cx="2854440" cy="360"/>
          </a:xfrm>
          <a:prstGeom prst="line">
            <a:avLst/>
          </a:prstGeom>
          <a:ln w="9525">
            <a:solidFill>
              <a:srgbClr val="a6a6a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AutoShape 16"/>
          <p:cNvSpPr/>
          <p:nvPr/>
        </p:nvSpPr>
        <p:spPr>
          <a:xfrm>
            <a:off x="1240920" y="3389400"/>
            <a:ext cx="2993040" cy="4680"/>
          </a:xfrm>
          <a:prstGeom prst="line">
            <a:avLst/>
          </a:prstGeom>
          <a:ln w="9525">
            <a:solidFill>
              <a:srgbClr val="a6a6a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0320" bIns="-40320" anchor="t" anchorCtr="1">
            <a:noAutofit/>
          </a:bodyPr>
          <a:p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AutoShape 17"/>
          <p:cNvSpPr/>
          <p:nvPr/>
        </p:nvSpPr>
        <p:spPr>
          <a:xfrm>
            <a:off x="5028120" y="3112200"/>
            <a:ext cx="1775880" cy="9720"/>
          </a:xfrm>
          <a:prstGeom prst="line">
            <a:avLst/>
          </a:prstGeom>
          <a:ln w="9525">
            <a:solidFill>
              <a:srgbClr val="a6a6a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35280" bIns="-35280" anchor="t" anchorCtr="1">
            <a:noAutofit/>
          </a:bodyPr>
          <a:p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AutoShape 18"/>
          <p:cNvSpPr/>
          <p:nvPr/>
        </p:nvSpPr>
        <p:spPr>
          <a:xfrm>
            <a:off x="4763160" y="3389400"/>
            <a:ext cx="1500120" cy="360"/>
          </a:xfrm>
          <a:prstGeom prst="line">
            <a:avLst/>
          </a:prstGeom>
          <a:ln w="9525">
            <a:solidFill>
              <a:srgbClr val="a6a6a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AutoShape 19"/>
          <p:cNvSpPr/>
          <p:nvPr/>
        </p:nvSpPr>
        <p:spPr>
          <a:xfrm flipV="1">
            <a:off x="5211360" y="2577600"/>
            <a:ext cx="1592280" cy="4680"/>
          </a:xfrm>
          <a:prstGeom prst="line">
            <a:avLst/>
          </a:prstGeom>
          <a:ln w="9525">
            <a:solidFill>
              <a:srgbClr val="a6a6a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0320" bIns="-40320" anchor="t" anchorCtr="1">
            <a:noAutofit/>
          </a:bodyPr>
          <a:p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Freeform 20"/>
          <p:cNvSpPr/>
          <p:nvPr/>
        </p:nvSpPr>
        <p:spPr>
          <a:xfrm>
            <a:off x="6613920" y="3251880"/>
            <a:ext cx="158400" cy="170280"/>
          </a:xfrm>
          <a:custGeom>
            <a:avLst/>
            <a:gdLst>
              <a:gd name="textAreaLeft" fmla="*/ 0 w 158400"/>
              <a:gd name="textAreaRight" fmla="*/ 158760 w 158400"/>
              <a:gd name="textAreaTop" fmla="*/ 0 h 170280"/>
              <a:gd name="textAreaBottom" fmla="*/ 170640 h 170280"/>
            </a:gdLst>
            <a:ahLst/>
            <a:rect l="textAreaLeft" t="textAreaTop" r="textAreaRight" b="textAreaBottom"/>
            <a:pathLst>
              <a:path w="158804" h="170591">
                <a:moveTo>
                  <a:pt x="0" y="0"/>
                </a:moveTo>
                <a:lnTo>
                  <a:pt x="158804" y="0"/>
                </a:lnTo>
                <a:lnTo>
                  <a:pt x="158804" y="170591"/>
                </a:lnTo>
                <a:lnTo>
                  <a:pt x="0" y="17059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8" name="Group 21"/>
          <p:cNvGrpSpPr/>
          <p:nvPr/>
        </p:nvGrpSpPr>
        <p:grpSpPr>
          <a:xfrm>
            <a:off x="765360" y="4121280"/>
            <a:ext cx="6032520" cy="1122480"/>
            <a:chOff x="765360" y="4121280"/>
            <a:chExt cx="6032520" cy="1122480"/>
          </a:xfrm>
        </p:grpSpPr>
        <p:sp>
          <p:nvSpPr>
            <p:cNvPr id="59" name="AutoShape 22"/>
            <p:cNvSpPr/>
            <p:nvPr/>
          </p:nvSpPr>
          <p:spPr>
            <a:xfrm flipV="1">
              <a:off x="765360" y="4121280"/>
              <a:ext cx="6032520" cy="10800"/>
            </a:xfrm>
            <a:prstGeom prst="line">
              <a:avLst/>
            </a:prstGeom>
            <a:ln w="12700">
              <a:solidFill>
                <a:srgbClr val="a6a6a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34200" bIns="-34200" anchor="t" anchorCtr="1">
              <a:noAutofit/>
            </a:bodyPr>
            <a:p>
              <a:endParaRPr b="0" lang="pt-BR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0" name="AutoShape 23"/>
            <p:cNvSpPr/>
            <p:nvPr/>
          </p:nvSpPr>
          <p:spPr>
            <a:xfrm flipV="1">
              <a:off x="765360" y="4343760"/>
              <a:ext cx="6032520" cy="10800"/>
            </a:xfrm>
            <a:prstGeom prst="line">
              <a:avLst/>
            </a:prstGeom>
            <a:ln w="12700">
              <a:solidFill>
                <a:srgbClr val="a6a6a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34200" bIns="-34200" anchor="t" anchorCtr="1">
              <a:noAutofit/>
            </a:bodyPr>
            <a:p>
              <a:endParaRPr b="0" lang="pt-BR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1" name="AutoShape 24"/>
            <p:cNvSpPr/>
            <p:nvPr/>
          </p:nvSpPr>
          <p:spPr>
            <a:xfrm flipV="1">
              <a:off x="765360" y="4566240"/>
              <a:ext cx="6032520" cy="10440"/>
            </a:xfrm>
            <a:prstGeom prst="line">
              <a:avLst/>
            </a:prstGeom>
            <a:ln w="12700">
              <a:solidFill>
                <a:srgbClr val="a6a6a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34560" bIns="-34560" anchor="t" anchorCtr="1">
              <a:noAutofit/>
            </a:bodyPr>
            <a:p>
              <a:endParaRPr b="0" lang="pt-BR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2" name="AutoShape 25"/>
            <p:cNvSpPr/>
            <p:nvPr/>
          </p:nvSpPr>
          <p:spPr>
            <a:xfrm flipV="1">
              <a:off x="765360" y="4788360"/>
              <a:ext cx="6032520" cy="10800"/>
            </a:xfrm>
            <a:prstGeom prst="line">
              <a:avLst/>
            </a:prstGeom>
            <a:ln w="12700">
              <a:solidFill>
                <a:srgbClr val="a6a6a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34200" bIns="-34200" anchor="t" anchorCtr="1">
              <a:noAutofit/>
            </a:bodyPr>
            <a:p>
              <a:endParaRPr b="0" lang="pt-BR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3" name="AutoShape 26"/>
            <p:cNvSpPr/>
            <p:nvPr/>
          </p:nvSpPr>
          <p:spPr>
            <a:xfrm flipV="1">
              <a:off x="765360" y="5010840"/>
              <a:ext cx="6032520" cy="10800"/>
            </a:xfrm>
            <a:prstGeom prst="line">
              <a:avLst/>
            </a:prstGeom>
            <a:ln w="12700">
              <a:solidFill>
                <a:srgbClr val="a6a6a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34200" bIns="-34200" anchor="t" anchorCtr="1">
              <a:noAutofit/>
            </a:bodyPr>
            <a:p>
              <a:endParaRPr b="0" lang="pt-BR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4" name="AutoShape 27"/>
            <p:cNvSpPr/>
            <p:nvPr/>
          </p:nvSpPr>
          <p:spPr>
            <a:xfrm flipV="1">
              <a:off x="765360" y="5233320"/>
              <a:ext cx="6032520" cy="10440"/>
            </a:xfrm>
            <a:prstGeom prst="line">
              <a:avLst/>
            </a:prstGeom>
            <a:ln w="12700">
              <a:solidFill>
                <a:srgbClr val="a6a6a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34560" bIns="-34560" anchor="t" anchorCtr="1">
              <a:noAutofit/>
            </a:bodyPr>
            <a:p>
              <a:endParaRPr b="0" lang="pt-BR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65" name="Group 28"/>
          <p:cNvGrpSpPr/>
          <p:nvPr/>
        </p:nvGrpSpPr>
        <p:grpSpPr>
          <a:xfrm>
            <a:off x="765360" y="8084880"/>
            <a:ext cx="6032520" cy="455400"/>
            <a:chOff x="765360" y="8084880"/>
            <a:chExt cx="6032520" cy="455400"/>
          </a:xfrm>
        </p:grpSpPr>
        <p:sp>
          <p:nvSpPr>
            <p:cNvPr id="66" name="AutoShape 29"/>
            <p:cNvSpPr/>
            <p:nvPr/>
          </p:nvSpPr>
          <p:spPr>
            <a:xfrm flipV="1">
              <a:off x="765360" y="8084880"/>
              <a:ext cx="6032520" cy="10440"/>
            </a:xfrm>
            <a:prstGeom prst="line">
              <a:avLst/>
            </a:prstGeom>
            <a:ln w="12700">
              <a:solidFill>
                <a:srgbClr val="a6a6a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34560" bIns="-34560" anchor="t" anchorCtr="1">
              <a:noAutofit/>
            </a:bodyPr>
            <a:p>
              <a:endParaRPr b="0" lang="pt-BR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7" name="AutoShape 30"/>
            <p:cNvSpPr/>
            <p:nvPr/>
          </p:nvSpPr>
          <p:spPr>
            <a:xfrm flipV="1">
              <a:off x="765360" y="8529480"/>
              <a:ext cx="6032520" cy="10800"/>
            </a:xfrm>
            <a:prstGeom prst="line">
              <a:avLst/>
            </a:prstGeom>
            <a:ln w="12700">
              <a:solidFill>
                <a:srgbClr val="a6a6a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34200" bIns="-34200" anchor="t" anchorCtr="1">
              <a:noAutofit/>
            </a:bodyPr>
            <a:p>
              <a:endParaRPr b="0" lang="pt-BR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8" name="AutoShape 31"/>
            <p:cNvSpPr/>
            <p:nvPr/>
          </p:nvSpPr>
          <p:spPr>
            <a:xfrm flipV="1">
              <a:off x="765360" y="8307000"/>
              <a:ext cx="6032520" cy="10800"/>
            </a:xfrm>
            <a:prstGeom prst="line">
              <a:avLst/>
            </a:prstGeom>
            <a:ln w="12700">
              <a:solidFill>
                <a:srgbClr val="a6a6a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34200" bIns="-34200" anchor="t" anchorCtr="1">
              <a:noAutofit/>
            </a:bodyPr>
            <a:p>
              <a:endParaRPr b="0" lang="pt-BR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aphicFrame>
        <p:nvGraphicFramePr>
          <p:cNvPr id="69" name="Table 32"/>
          <p:cNvGraphicFramePr/>
          <p:nvPr/>
        </p:nvGraphicFramePr>
        <p:xfrm>
          <a:off x="767880" y="5880960"/>
          <a:ext cx="4877280" cy="1334520"/>
        </p:xfrm>
        <a:graphic>
          <a:graphicData uri="http://schemas.openxmlformats.org/drawingml/2006/table">
            <a:tbl>
              <a:tblPr/>
              <a:tblGrid>
                <a:gridCol w="3453840"/>
                <a:gridCol w="563760"/>
                <a:gridCol w="859320"/>
              </a:tblGrid>
              <a:tr h="263520"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ts val="1681"/>
                        </a:lnSpc>
                      </a:pPr>
                      <a:r>
                        <a:rPr b="0" lang="en-US" sz="1200" spc="117" strike="noStrike">
                          <a:solidFill>
                            <a:srgbClr val="545454"/>
                          </a:solidFill>
                          <a:latin typeface="Serithai"/>
                        </a:rPr>
                        <a:t>TIPO</a:t>
                      </a:r>
                      <a:endParaRPr b="0" lang="pt-BR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7200">
                      <a:solidFill>
                        <a:srgbClr val="a6a6a6"/>
                      </a:solidFill>
                      <a:prstDash val="solid"/>
                    </a:lnL>
                    <a:lnR w="7200">
                      <a:solidFill>
                        <a:srgbClr val="a6a6a6"/>
                      </a:solidFill>
                      <a:prstDash val="solid"/>
                    </a:lnR>
                    <a:lnT w="7200">
                      <a:solidFill>
                        <a:srgbClr val="a6a6a6"/>
                      </a:solidFill>
                      <a:prstDash val="solid"/>
                    </a:lnT>
                    <a:lnB w="7200">
                      <a:solidFill>
                        <a:srgbClr val="a6a6a6"/>
                      </a:solidFill>
                      <a:prstDash val="solid"/>
                    </a:lnB>
                    <a:solidFill>
                      <a:srgbClr val="e2e2eb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ts val="1681"/>
                        </a:lnSpc>
                      </a:pPr>
                      <a:r>
                        <a:rPr b="0" lang="en-US" sz="1200" spc="-1" strike="noStrike">
                          <a:solidFill>
                            <a:srgbClr val="545454"/>
                          </a:solidFill>
                          <a:latin typeface="Serithai"/>
                        </a:rPr>
                        <a:t>QUANT.</a:t>
                      </a:r>
                      <a:endParaRPr b="0" lang="pt-BR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7200">
                      <a:solidFill>
                        <a:srgbClr val="a6a6a6"/>
                      </a:solidFill>
                      <a:prstDash val="solid"/>
                    </a:lnL>
                    <a:lnR w="7200">
                      <a:solidFill>
                        <a:srgbClr val="a6a6a6"/>
                      </a:solidFill>
                      <a:prstDash val="solid"/>
                    </a:lnR>
                    <a:lnT w="7200">
                      <a:solidFill>
                        <a:srgbClr val="a6a6a6"/>
                      </a:solidFill>
                      <a:prstDash val="solid"/>
                    </a:lnT>
                    <a:lnB w="7200">
                      <a:solidFill>
                        <a:srgbClr val="a6a6a6"/>
                      </a:solidFill>
                      <a:prstDash val="solid"/>
                    </a:lnB>
                    <a:solidFill>
                      <a:srgbClr val="e2e2eb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ts val="1681"/>
                        </a:lnSpc>
                      </a:pPr>
                      <a:r>
                        <a:rPr b="0" lang="en-US" sz="1200" spc="-1" strike="noStrike">
                          <a:solidFill>
                            <a:srgbClr val="545454"/>
                          </a:solidFill>
                          <a:latin typeface="Serithai"/>
                        </a:rPr>
                        <a:t>VALOR</a:t>
                      </a:r>
                      <a:endParaRPr b="0" lang="pt-BR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7200">
                      <a:solidFill>
                        <a:srgbClr val="a6a6a6"/>
                      </a:solidFill>
                      <a:prstDash val="solid"/>
                    </a:lnL>
                    <a:lnR w="7200">
                      <a:solidFill>
                        <a:srgbClr val="a6a6a6"/>
                      </a:solidFill>
                      <a:prstDash val="solid"/>
                    </a:lnR>
                    <a:lnT w="7200">
                      <a:solidFill>
                        <a:srgbClr val="a6a6a6"/>
                      </a:solidFill>
                      <a:prstDash val="solid"/>
                    </a:lnT>
                    <a:lnB w="7200">
                      <a:solidFill>
                        <a:srgbClr val="a6a6a6"/>
                      </a:solidFill>
                      <a:prstDash val="solid"/>
                    </a:lnB>
                    <a:solidFill>
                      <a:srgbClr val="e2e2eb"/>
                    </a:solidFill>
                  </a:tcPr>
                </a:tc>
              </a:tr>
              <a:tr h="181440"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ts val="1018"/>
                        </a:lnSpc>
                      </a:pPr>
                      <a:endParaRPr b="0" lang="en-US" sz="11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7200">
                      <a:solidFill>
                        <a:srgbClr val="a6a6a6"/>
                      </a:solidFill>
                      <a:prstDash val="solid"/>
                    </a:lnL>
                    <a:lnR w="7200">
                      <a:solidFill>
                        <a:srgbClr val="a6a6a6"/>
                      </a:solidFill>
                      <a:prstDash val="solid"/>
                    </a:lnR>
                    <a:lnT w="7200">
                      <a:solidFill>
                        <a:srgbClr val="a6a6a6"/>
                      </a:solidFill>
                      <a:prstDash val="solid"/>
                    </a:lnT>
                    <a:lnB w="7200">
                      <a:solidFill>
                        <a:srgbClr val="a6a6a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ts val="1018"/>
                        </a:lnSpc>
                      </a:pPr>
                      <a:endParaRPr b="0" lang="en-US" sz="11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7200">
                      <a:solidFill>
                        <a:srgbClr val="a6a6a6"/>
                      </a:solidFill>
                      <a:prstDash val="solid"/>
                    </a:lnL>
                    <a:lnR w="7200">
                      <a:solidFill>
                        <a:srgbClr val="a6a6a6"/>
                      </a:solidFill>
                      <a:prstDash val="solid"/>
                    </a:lnR>
                    <a:lnT w="7200">
                      <a:solidFill>
                        <a:srgbClr val="a6a6a6"/>
                      </a:solidFill>
                      <a:prstDash val="solid"/>
                    </a:lnT>
                    <a:lnB w="7200">
                      <a:solidFill>
                        <a:srgbClr val="a6a6a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ts val="1018"/>
                        </a:lnSpc>
                      </a:pPr>
                      <a:endParaRPr b="0" lang="en-US" sz="11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7200">
                      <a:solidFill>
                        <a:srgbClr val="a6a6a6"/>
                      </a:solidFill>
                      <a:prstDash val="solid"/>
                    </a:lnL>
                    <a:lnR w="7200">
                      <a:solidFill>
                        <a:srgbClr val="a6a6a6"/>
                      </a:solidFill>
                      <a:prstDash val="solid"/>
                    </a:lnR>
                    <a:lnT w="7200">
                      <a:solidFill>
                        <a:srgbClr val="a6a6a6"/>
                      </a:solidFill>
                      <a:prstDash val="solid"/>
                    </a:lnT>
                    <a:lnB w="7200">
                      <a:solidFill>
                        <a:srgbClr val="a6a6a6"/>
                      </a:solidFill>
                      <a:prstDash val="solid"/>
                    </a:lnB>
                    <a:noFill/>
                  </a:tcPr>
                </a:tc>
              </a:tr>
              <a:tr h="181440"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ts val="1018"/>
                        </a:lnSpc>
                      </a:pPr>
                      <a:endParaRPr b="0" lang="en-US" sz="11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7200">
                      <a:solidFill>
                        <a:srgbClr val="a6a6a6"/>
                      </a:solidFill>
                      <a:prstDash val="solid"/>
                    </a:lnL>
                    <a:lnR w="7200">
                      <a:solidFill>
                        <a:srgbClr val="a6a6a6"/>
                      </a:solidFill>
                      <a:prstDash val="solid"/>
                    </a:lnR>
                    <a:lnT w="7200">
                      <a:solidFill>
                        <a:srgbClr val="a6a6a6"/>
                      </a:solidFill>
                      <a:prstDash val="solid"/>
                    </a:lnT>
                    <a:lnB w="7200">
                      <a:solidFill>
                        <a:srgbClr val="a6a6a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ts val="1018"/>
                        </a:lnSpc>
                      </a:pPr>
                      <a:endParaRPr b="0" lang="en-US" sz="11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7200">
                      <a:solidFill>
                        <a:srgbClr val="a6a6a6"/>
                      </a:solidFill>
                      <a:prstDash val="solid"/>
                    </a:lnL>
                    <a:lnR w="7200">
                      <a:solidFill>
                        <a:srgbClr val="a6a6a6"/>
                      </a:solidFill>
                      <a:prstDash val="solid"/>
                    </a:lnR>
                    <a:lnT w="7200">
                      <a:solidFill>
                        <a:srgbClr val="a6a6a6"/>
                      </a:solidFill>
                      <a:prstDash val="solid"/>
                    </a:lnT>
                    <a:lnB w="7200">
                      <a:solidFill>
                        <a:srgbClr val="a6a6a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ts val="1018"/>
                        </a:lnSpc>
                      </a:pPr>
                      <a:endParaRPr b="0" lang="en-US" sz="11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7200">
                      <a:solidFill>
                        <a:srgbClr val="a6a6a6"/>
                      </a:solidFill>
                      <a:prstDash val="solid"/>
                    </a:lnL>
                    <a:lnR w="7200">
                      <a:solidFill>
                        <a:srgbClr val="a6a6a6"/>
                      </a:solidFill>
                      <a:prstDash val="solid"/>
                    </a:lnR>
                    <a:lnT w="7200">
                      <a:solidFill>
                        <a:srgbClr val="a6a6a6"/>
                      </a:solidFill>
                      <a:prstDash val="solid"/>
                    </a:lnT>
                    <a:lnB w="7200">
                      <a:solidFill>
                        <a:srgbClr val="a6a6a6"/>
                      </a:solidFill>
                      <a:prstDash val="solid"/>
                    </a:lnB>
                    <a:noFill/>
                  </a:tcPr>
                </a:tc>
              </a:tr>
              <a:tr h="181440"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ts val="1018"/>
                        </a:lnSpc>
                      </a:pPr>
                      <a:endParaRPr b="0" lang="en-US" sz="11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7200">
                      <a:solidFill>
                        <a:srgbClr val="a6a6a6"/>
                      </a:solidFill>
                      <a:prstDash val="solid"/>
                    </a:lnL>
                    <a:lnR w="7200">
                      <a:solidFill>
                        <a:srgbClr val="a6a6a6"/>
                      </a:solidFill>
                      <a:prstDash val="solid"/>
                    </a:lnR>
                    <a:lnT w="7200">
                      <a:solidFill>
                        <a:srgbClr val="a6a6a6"/>
                      </a:solidFill>
                      <a:prstDash val="solid"/>
                    </a:lnT>
                    <a:lnB w="7200">
                      <a:solidFill>
                        <a:srgbClr val="a6a6a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ts val="1018"/>
                        </a:lnSpc>
                      </a:pPr>
                      <a:endParaRPr b="0" lang="en-US" sz="11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7200">
                      <a:solidFill>
                        <a:srgbClr val="a6a6a6"/>
                      </a:solidFill>
                      <a:prstDash val="solid"/>
                    </a:lnL>
                    <a:lnR w="7200">
                      <a:solidFill>
                        <a:srgbClr val="a6a6a6"/>
                      </a:solidFill>
                      <a:prstDash val="solid"/>
                    </a:lnR>
                    <a:lnT w="7200">
                      <a:solidFill>
                        <a:srgbClr val="a6a6a6"/>
                      </a:solidFill>
                      <a:prstDash val="solid"/>
                    </a:lnT>
                    <a:lnB w="7200">
                      <a:solidFill>
                        <a:srgbClr val="a6a6a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ts val="1018"/>
                        </a:lnSpc>
                      </a:pPr>
                      <a:endParaRPr b="0" lang="en-US" sz="11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7200">
                      <a:solidFill>
                        <a:srgbClr val="a6a6a6"/>
                      </a:solidFill>
                      <a:prstDash val="solid"/>
                    </a:lnL>
                    <a:lnR w="7200">
                      <a:solidFill>
                        <a:srgbClr val="a6a6a6"/>
                      </a:solidFill>
                      <a:prstDash val="solid"/>
                    </a:lnR>
                    <a:lnT w="7200">
                      <a:solidFill>
                        <a:srgbClr val="a6a6a6"/>
                      </a:solidFill>
                      <a:prstDash val="solid"/>
                    </a:lnT>
                    <a:lnB w="7200">
                      <a:solidFill>
                        <a:srgbClr val="a6a6a6"/>
                      </a:solidFill>
                      <a:prstDash val="solid"/>
                    </a:lnB>
                    <a:noFill/>
                  </a:tcPr>
                </a:tc>
              </a:tr>
              <a:tr h="181440"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ts val="1018"/>
                        </a:lnSpc>
                      </a:pPr>
                      <a:endParaRPr b="0" lang="en-US" sz="11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7200">
                      <a:solidFill>
                        <a:srgbClr val="a6a6a6"/>
                      </a:solidFill>
                      <a:prstDash val="solid"/>
                    </a:lnL>
                    <a:lnR w="7200">
                      <a:solidFill>
                        <a:srgbClr val="a6a6a6"/>
                      </a:solidFill>
                      <a:prstDash val="solid"/>
                    </a:lnR>
                    <a:lnT w="7200">
                      <a:solidFill>
                        <a:srgbClr val="a6a6a6"/>
                      </a:solidFill>
                      <a:prstDash val="solid"/>
                    </a:lnT>
                    <a:lnB w="7200">
                      <a:solidFill>
                        <a:srgbClr val="a6a6a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ts val="1018"/>
                        </a:lnSpc>
                      </a:pPr>
                      <a:endParaRPr b="0" lang="en-US" sz="11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7200">
                      <a:solidFill>
                        <a:srgbClr val="a6a6a6"/>
                      </a:solidFill>
                      <a:prstDash val="solid"/>
                    </a:lnL>
                    <a:lnR w="7200">
                      <a:solidFill>
                        <a:srgbClr val="a6a6a6"/>
                      </a:solidFill>
                      <a:prstDash val="solid"/>
                    </a:lnR>
                    <a:lnT w="7200">
                      <a:solidFill>
                        <a:srgbClr val="a6a6a6"/>
                      </a:solidFill>
                      <a:prstDash val="solid"/>
                    </a:lnT>
                    <a:lnB w="7200">
                      <a:solidFill>
                        <a:srgbClr val="a6a6a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ts val="1018"/>
                        </a:lnSpc>
                      </a:pPr>
                      <a:endParaRPr b="0" lang="en-US" sz="11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7200">
                      <a:solidFill>
                        <a:srgbClr val="a6a6a6"/>
                      </a:solidFill>
                      <a:prstDash val="solid"/>
                    </a:lnL>
                    <a:lnR w="7200">
                      <a:solidFill>
                        <a:srgbClr val="a6a6a6"/>
                      </a:solidFill>
                      <a:prstDash val="solid"/>
                    </a:lnR>
                    <a:lnT w="7200">
                      <a:solidFill>
                        <a:srgbClr val="a6a6a6"/>
                      </a:solidFill>
                      <a:prstDash val="solid"/>
                    </a:lnT>
                    <a:lnB w="7200">
                      <a:solidFill>
                        <a:srgbClr val="a6a6a6"/>
                      </a:solidFill>
                      <a:prstDash val="solid"/>
                    </a:lnB>
                    <a:noFill/>
                  </a:tcPr>
                </a:tc>
              </a:tr>
              <a:tr h="181440"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ts val="1018"/>
                        </a:lnSpc>
                      </a:pPr>
                      <a:endParaRPr b="0" lang="en-US" sz="11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7200">
                      <a:solidFill>
                        <a:srgbClr val="a6a6a6"/>
                      </a:solidFill>
                      <a:prstDash val="solid"/>
                    </a:lnL>
                    <a:lnR w="7200">
                      <a:solidFill>
                        <a:srgbClr val="a6a6a6"/>
                      </a:solidFill>
                      <a:prstDash val="solid"/>
                    </a:lnR>
                    <a:lnT w="7200">
                      <a:solidFill>
                        <a:srgbClr val="a6a6a6"/>
                      </a:solidFill>
                      <a:prstDash val="solid"/>
                    </a:lnT>
                    <a:lnB w="7200">
                      <a:solidFill>
                        <a:srgbClr val="a6a6a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ts val="1018"/>
                        </a:lnSpc>
                      </a:pPr>
                      <a:endParaRPr b="0" lang="en-US" sz="11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7200">
                      <a:solidFill>
                        <a:srgbClr val="a6a6a6"/>
                      </a:solidFill>
                      <a:prstDash val="solid"/>
                    </a:lnL>
                    <a:lnR w="7200">
                      <a:solidFill>
                        <a:srgbClr val="a6a6a6"/>
                      </a:solidFill>
                      <a:prstDash val="solid"/>
                    </a:lnR>
                    <a:lnT w="7200">
                      <a:solidFill>
                        <a:srgbClr val="a6a6a6"/>
                      </a:solidFill>
                      <a:prstDash val="solid"/>
                    </a:lnT>
                    <a:lnB w="7200">
                      <a:solidFill>
                        <a:srgbClr val="a6a6a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>
                        <a:lnSpc>
                          <a:spcPts val="1018"/>
                        </a:lnSpc>
                      </a:pPr>
                      <a:endParaRPr b="0" lang="en-US" sz="11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7200">
                      <a:solidFill>
                        <a:srgbClr val="a6a6a6"/>
                      </a:solidFill>
                      <a:prstDash val="solid"/>
                    </a:lnL>
                    <a:lnR w="7200">
                      <a:solidFill>
                        <a:srgbClr val="a6a6a6"/>
                      </a:solidFill>
                      <a:prstDash val="solid"/>
                    </a:lnR>
                    <a:lnT w="7200">
                      <a:solidFill>
                        <a:srgbClr val="a6a6a6"/>
                      </a:solidFill>
                      <a:prstDash val="solid"/>
                    </a:lnT>
                    <a:lnB w="7200">
                      <a:solidFill>
                        <a:srgbClr val="a6a6a6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70" name="Group 33"/>
          <p:cNvGrpSpPr/>
          <p:nvPr/>
        </p:nvGrpSpPr>
        <p:grpSpPr>
          <a:xfrm>
            <a:off x="752760" y="3647880"/>
            <a:ext cx="6058080" cy="452880"/>
            <a:chOff x="752760" y="3647880"/>
            <a:chExt cx="6058080" cy="452880"/>
          </a:xfrm>
        </p:grpSpPr>
        <p:sp>
          <p:nvSpPr>
            <p:cNvPr id="71" name="Freeform 34"/>
            <p:cNvSpPr/>
            <p:nvPr/>
          </p:nvSpPr>
          <p:spPr>
            <a:xfrm rot="10800000">
              <a:off x="752760" y="3647520"/>
              <a:ext cx="6058080" cy="266760"/>
            </a:xfrm>
            <a:custGeom>
              <a:avLst/>
              <a:gdLst>
                <a:gd name="textAreaLeft" fmla="*/ 0 w 6058080"/>
                <a:gd name="textAreaRight" fmla="*/ 6058440 w 6058080"/>
                <a:gd name="textAreaTop" fmla="*/ 0 h 266760"/>
                <a:gd name="textAreaBottom" fmla="*/ 267120 h 266760"/>
              </a:gdLst>
              <a:ahLst/>
              <a:rect l="textAreaLeft" t="textAreaTop" r="textAreaRight" b="textAreaBottom"/>
              <a:pathLst>
                <a:path w="2171149" h="95775">
                  <a:moveTo>
                    <a:pt x="0" y="0"/>
                  </a:moveTo>
                  <a:lnTo>
                    <a:pt x="2171149" y="0"/>
                  </a:lnTo>
                  <a:lnTo>
                    <a:pt x="2171149" y="95775"/>
                  </a:lnTo>
                  <a:lnTo>
                    <a:pt x="0" y="95775"/>
                  </a:lnTo>
                  <a:close/>
                </a:path>
              </a:pathLst>
            </a:custGeom>
            <a:gradFill rotWithShape="0">
              <a:gsLst>
                <a:gs pos="0">
                  <a:srgbClr val="000000"/>
                </a:gs>
                <a:gs pos="100000">
                  <a:srgbClr val="737373"/>
                </a:gs>
              </a:gsLst>
              <a:lin ang="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pt-BR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2" name="TextBox 35"/>
            <p:cNvSpPr/>
            <p:nvPr/>
          </p:nvSpPr>
          <p:spPr>
            <a:xfrm rot="10800000">
              <a:off x="752760" y="3647520"/>
              <a:ext cx="6058080" cy="452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rIns="50760" tIns="50760" bIns="50760" anchor="ctr">
              <a:noAutofit/>
            </a:bodyPr>
            <a:p>
              <a:pPr algn="ctr">
                <a:lnSpc>
                  <a:spcPts val="1981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</p:grpSp>
      <p:grpSp>
        <p:nvGrpSpPr>
          <p:cNvPr id="73" name="Group 36"/>
          <p:cNvGrpSpPr/>
          <p:nvPr/>
        </p:nvGrpSpPr>
        <p:grpSpPr>
          <a:xfrm>
            <a:off x="752760" y="7594200"/>
            <a:ext cx="6058080" cy="452880"/>
            <a:chOff x="752760" y="7594200"/>
            <a:chExt cx="6058080" cy="452880"/>
          </a:xfrm>
        </p:grpSpPr>
        <p:sp>
          <p:nvSpPr>
            <p:cNvPr id="74" name="Freeform 37"/>
            <p:cNvSpPr/>
            <p:nvPr/>
          </p:nvSpPr>
          <p:spPr>
            <a:xfrm rot="10800000">
              <a:off x="752760" y="7594560"/>
              <a:ext cx="6058080" cy="266760"/>
            </a:xfrm>
            <a:custGeom>
              <a:avLst/>
              <a:gdLst>
                <a:gd name="textAreaLeft" fmla="*/ 0 w 6058080"/>
                <a:gd name="textAreaRight" fmla="*/ 6058440 w 6058080"/>
                <a:gd name="textAreaTop" fmla="*/ 0 h 266760"/>
                <a:gd name="textAreaBottom" fmla="*/ 267120 h 266760"/>
              </a:gdLst>
              <a:ahLst/>
              <a:rect l="textAreaLeft" t="textAreaTop" r="textAreaRight" b="textAreaBottom"/>
              <a:pathLst>
                <a:path w="2171149" h="95775">
                  <a:moveTo>
                    <a:pt x="0" y="0"/>
                  </a:moveTo>
                  <a:lnTo>
                    <a:pt x="2171149" y="0"/>
                  </a:lnTo>
                  <a:lnTo>
                    <a:pt x="2171149" y="95775"/>
                  </a:lnTo>
                  <a:lnTo>
                    <a:pt x="0" y="95775"/>
                  </a:lnTo>
                  <a:close/>
                </a:path>
              </a:pathLst>
            </a:custGeom>
            <a:gradFill rotWithShape="0">
              <a:gsLst>
                <a:gs pos="0">
                  <a:srgbClr val="000000"/>
                </a:gs>
                <a:gs pos="100000">
                  <a:srgbClr val="737373"/>
                </a:gs>
              </a:gsLst>
              <a:lin ang="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pt-BR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5" name="TextBox 38"/>
            <p:cNvSpPr/>
            <p:nvPr/>
          </p:nvSpPr>
          <p:spPr>
            <a:xfrm rot="10800000">
              <a:off x="752760" y="7594200"/>
              <a:ext cx="6058080" cy="452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rIns="50760" tIns="50760" bIns="50760" anchor="ctr">
              <a:noAutofit/>
            </a:bodyPr>
            <a:p>
              <a:pPr algn="ctr">
                <a:lnSpc>
                  <a:spcPts val="1981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</p:grpSp>
      <p:grpSp>
        <p:nvGrpSpPr>
          <p:cNvPr id="76" name="Group 39"/>
          <p:cNvGrpSpPr/>
          <p:nvPr/>
        </p:nvGrpSpPr>
        <p:grpSpPr>
          <a:xfrm>
            <a:off x="752760" y="5514120"/>
            <a:ext cx="6058080" cy="452880"/>
            <a:chOff x="752760" y="5514120"/>
            <a:chExt cx="6058080" cy="452880"/>
          </a:xfrm>
        </p:grpSpPr>
        <p:sp>
          <p:nvSpPr>
            <p:cNvPr id="77" name="Freeform 40"/>
            <p:cNvSpPr/>
            <p:nvPr/>
          </p:nvSpPr>
          <p:spPr>
            <a:xfrm rot="10800000">
              <a:off x="752760" y="5513760"/>
              <a:ext cx="6058080" cy="266760"/>
            </a:xfrm>
            <a:custGeom>
              <a:avLst/>
              <a:gdLst>
                <a:gd name="textAreaLeft" fmla="*/ 0 w 6058080"/>
                <a:gd name="textAreaRight" fmla="*/ 6058440 w 6058080"/>
                <a:gd name="textAreaTop" fmla="*/ 0 h 266760"/>
                <a:gd name="textAreaBottom" fmla="*/ 267120 h 266760"/>
              </a:gdLst>
              <a:ahLst/>
              <a:rect l="textAreaLeft" t="textAreaTop" r="textAreaRight" b="textAreaBottom"/>
              <a:pathLst>
                <a:path w="2171149" h="95775">
                  <a:moveTo>
                    <a:pt x="0" y="0"/>
                  </a:moveTo>
                  <a:lnTo>
                    <a:pt x="2171149" y="0"/>
                  </a:lnTo>
                  <a:lnTo>
                    <a:pt x="2171149" y="95775"/>
                  </a:lnTo>
                  <a:lnTo>
                    <a:pt x="0" y="95775"/>
                  </a:lnTo>
                  <a:close/>
                </a:path>
              </a:pathLst>
            </a:custGeom>
            <a:gradFill rotWithShape="0">
              <a:gsLst>
                <a:gs pos="0">
                  <a:srgbClr val="000000"/>
                </a:gs>
                <a:gs pos="100000">
                  <a:srgbClr val="737373"/>
                </a:gs>
              </a:gsLst>
              <a:lin ang="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pt-BR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8" name="TextBox 41"/>
            <p:cNvSpPr/>
            <p:nvPr/>
          </p:nvSpPr>
          <p:spPr>
            <a:xfrm rot="10800000">
              <a:off x="752760" y="5513760"/>
              <a:ext cx="6058080" cy="452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rIns="50760" tIns="50760" bIns="50760" anchor="ctr">
              <a:noAutofit/>
            </a:bodyPr>
            <a:p>
              <a:pPr algn="ctr">
                <a:lnSpc>
                  <a:spcPts val="1981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</p:grpSp>
      <p:grpSp>
        <p:nvGrpSpPr>
          <p:cNvPr id="79" name="Group 42"/>
          <p:cNvGrpSpPr/>
          <p:nvPr/>
        </p:nvGrpSpPr>
        <p:grpSpPr>
          <a:xfrm>
            <a:off x="6007680" y="1585080"/>
            <a:ext cx="800640" cy="587160"/>
            <a:chOff x="6007680" y="1585080"/>
            <a:chExt cx="800640" cy="587160"/>
          </a:xfrm>
        </p:grpSpPr>
        <p:sp>
          <p:nvSpPr>
            <p:cNvPr id="80" name="Freeform 43"/>
            <p:cNvSpPr/>
            <p:nvPr/>
          </p:nvSpPr>
          <p:spPr>
            <a:xfrm>
              <a:off x="6007680" y="1770840"/>
              <a:ext cx="800640" cy="401040"/>
            </a:xfrm>
            <a:custGeom>
              <a:avLst/>
              <a:gdLst>
                <a:gd name="textAreaLeft" fmla="*/ 0 w 800640"/>
                <a:gd name="textAreaRight" fmla="*/ 801000 w 800640"/>
                <a:gd name="textAreaTop" fmla="*/ 0 h 401040"/>
                <a:gd name="textAreaBottom" fmla="*/ 401400 h 401040"/>
              </a:gdLst>
              <a:ahLst/>
              <a:rect l="textAreaLeft" t="textAreaTop" r="textAreaRight" b="textAreaBottom"/>
              <a:pathLst>
                <a:path w="287052" h="143823">
                  <a:moveTo>
                    <a:pt x="0" y="0"/>
                  </a:moveTo>
                  <a:lnTo>
                    <a:pt x="287052" y="0"/>
                  </a:lnTo>
                  <a:lnTo>
                    <a:pt x="287052" y="143823"/>
                  </a:lnTo>
                  <a:lnTo>
                    <a:pt x="0" y="143823"/>
                  </a:lnTo>
                  <a:close/>
                </a:path>
              </a:pathLst>
            </a:custGeom>
            <a:solidFill>
              <a:srgbClr val="e2e2eb"/>
            </a:solidFill>
            <a:ln cap="sq" w="9525">
              <a:solidFill>
                <a:srgbClr val="a6a6a6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pt-BR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1" name="TextBox 44"/>
            <p:cNvSpPr/>
            <p:nvPr/>
          </p:nvSpPr>
          <p:spPr>
            <a:xfrm>
              <a:off x="6007680" y="1585080"/>
              <a:ext cx="800640" cy="5871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rIns="50760" tIns="50760" bIns="50760" anchor="ctr">
              <a:noAutofit/>
            </a:bodyPr>
            <a:p>
              <a:pPr algn="ctr">
                <a:lnSpc>
                  <a:spcPts val="2160"/>
                </a:lnSpc>
              </a:pPr>
              <a:r>
                <a:rPr b="0" lang="en-US" sz="1200" spc="143" strike="noStrike">
                  <a:solidFill>
                    <a:srgbClr val="545454"/>
                  </a:solidFill>
                  <a:latin typeface="Serithai Heavy"/>
                </a:rPr>
                <a:t>0001</a:t>
              </a:r>
              <a:endParaRPr b="0" lang="pt-BR" sz="12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82" name="Group 45"/>
          <p:cNvGrpSpPr/>
          <p:nvPr/>
        </p:nvGrpSpPr>
        <p:grpSpPr>
          <a:xfrm>
            <a:off x="-165240" y="10035000"/>
            <a:ext cx="7882560" cy="1861560"/>
            <a:chOff x="-165240" y="10035000"/>
            <a:chExt cx="7882560" cy="1861560"/>
          </a:xfrm>
        </p:grpSpPr>
        <p:sp>
          <p:nvSpPr>
            <p:cNvPr id="83" name="Freeform 46"/>
            <p:cNvSpPr/>
            <p:nvPr/>
          </p:nvSpPr>
          <p:spPr>
            <a:xfrm rot="10800000">
              <a:off x="-165240" y="10035000"/>
              <a:ext cx="7882560" cy="1808280"/>
            </a:xfrm>
            <a:custGeom>
              <a:avLst/>
              <a:gdLst>
                <a:gd name="textAreaLeft" fmla="*/ 0 w 7882560"/>
                <a:gd name="textAreaRight" fmla="*/ 7882920 w 7882560"/>
                <a:gd name="textAreaTop" fmla="*/ 0 h 1808280"/>
                <a:gd name="textAreaBottom" fmla="*/ 1808640 h 1808280"/>
              </a:gdLst>
              <a:ahLst/>
              <a:rect l="textAreaLeft" t="textAreaTop" r="textAreaRight" b="textAreaBottom"/>
              <a:pathLst>
                <a:path w="2825042" h="648137">
                  <a:moveTo>
                    <a:pt x="0" y="0"/>
                  </a:moveTo>
                  <a:lnTo>
                    <a:pt x="2825042" y="0"/>
                  </a:lnTo>
                  <a:lnTo>
                    <a:pt x="2825042" y="648137"/>
                  </a:lnTo>
                  <a:lnTo>
                    <a:pt x="0" y="648137"/>
                  </a:lnTo>
                  <a:close/>
                </a:path>
              </a:pathLst>
            </a:custGeom>
            <a:gradFill rotWithShape="0">
              <a:gsLst>
                <a:gs pos="0">
                  <a:srgbClr val="000000"/>
                </a:gs>
                <a:gs pos="100000">
                  <a:srgbClr val="737373"/>
                </a:gs>
              </a:gsLst>
              <a:lin ang="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pt-BR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4" name="TextBox 47"/>
            <p:cNvSpPr/>
            <p:nvPr/>
          </p:nvSpPr>
          <p:spPr>
            <a:xfrm rot="10800000">
              <a:off x="-165240" y="10035360"/>
              <a:ext cx="7882560" cy="1861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rIns="50760" tIns="50760" bIns="50760" anchor="ctr">
              <a:noAutofit/>
            </a:bodyPr>
            <a:p>
              <a:pPr algn="ctr">
                <a:lnSpc>
                  <a:spcPts val="1539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</p:grpSp>
      <p:grpSp>
        <p:nvGrpSpPr>
          <p:cNvPr id="85" name="Group 48"/>
          <p:cNvGrpSpPr/>
          <p:nvPr/>
        </p:nvGrpSpPr>
        <p:grpSpPr>
          <a:xfrm>
            <a:off x="5733000" y="8436240"/>
            <a:ext cx="1067400" cy="519480"/>
            <a:chOff x="5733000" y="8436240"/>
            <a:chExt cx="1067400" cy="519480"/>
          </a:xfrm>
        </p:grpSpPr>
        <p:sp>
          <p:nvSpPr>
            <p:cNvPr id="86" name="Freeform 49"/>
            <p:cNvSpPr/>
            <p:nvPr/>
          </p:nvSpPr>
          <p:spPr>
            <a:xfrm>
              <a:off x="5733000" y="8622360"/>
              <a:ext cx="1067400" cy="333360"/>
            </a:xfrm>
            <a:custGeom>
              <a:avLst/>
              <a:gdLst>
                <a:gd name="textAreaLeft" fmla="*/ 0 w 1067400"/>
                <a:gd name="textAreaRight" fmla="*/ 1067760 w 1067400"/>
                <a:gd name="textAreaTop" fmla="*/ 0 h 333360"/>
                <a:gd name="textAreaBottom" fmla="*/ 333720 h 333360"/>
              </a:gdLst>
              <a:ahLst/>
              <a:rect l="textAreaLeft" t="textAreaTop" r="textAreaRight" b="textAreaBottom"/>
              <a:pathLst>
                <a:path w="382617" h="119551">
                  <a:moveTo>
                    <a:pt x="0" y="0"/>
                  </a:moveTo>
                  <a:lnTo>
                    <a:pt x="382617" y="0"/>
                  </a:lnTo>
                  <a:lnTo>
                    <a:pt x="382617" y="119551"/>
                  </a:lnTo>
                  <a:lnTo>
                    <a:pt x="0" y="119551"/>
                  </a:lnTo>
                  <a:close/>
                </a:path>
              </a:pathLst>
            </a:custGeom>
            <a:solidFill>
              <a:srgbClr val="ffffff"/>
            </a:solidFill>
            <a:ln cap="sq" w="9525">
              <a:solidFill>
                <a:srgbClr val="a6a6a6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pt-BR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7" name="TextBox 50"/>
            <p:cNvSpPr/>
            <p:nvPr/>
          </p:nvSpPr>
          <p:spPr>
            <a:xfrm>
              <a:off x="5733000" y="8436240"/>
              <a:ext cx="1067400" cy="519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rIns="50760" tIns="50760" bIns="50760" anchor="ctr">
              <a:noAutofit/>
            </a:bodyPr>
            <a:p>
              <a:pPr algn="ctr">
                <a:lnSpc>
                  <a:spcPts val="216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</p:grpSp>
      <p:grpSp>
        <p:nvGrpSpPr>
          <p:cNvPr id="88" name="Group 51"/>
          <p:cNvGrpSpPr/>
          <p:nvPr/>
        </p:nvGrpSpPr>
        <p:grpSpPr>
          <a:xfrm>
            <a:off x="5733000" y="8641080"/>
            <a:ext cx="1067400" cy="487440"/>
            <a:chOff x="5733000" y="8641080"/>
            <a:chExt cx="1067400" cy="487440"/>
          </a:xfrm>
        </p:grpSpPr>
        <p:sp>
          <p:nvSpPr>
            <p:cNvPr id="89" name="Freeform 52"/>
            <p:cNvSpPr/>
            <p:nvPr/>
          </p:nvSpPr>
          <p:spPr>
            <a:xfrm>
              <a:off x="5733000" y="8827200"/>
              <a:ext cx="1067400" cy="301320"/>
            </a:xfrm>
            <a:custGeom>
              <a:avLst/>
              <a:gdLst>
                <a:gd name="textAreaLeft" fmla="*/ 0 w 1067400"/>
                <a:gd name="textAreaRight" fmla="*/ 1067760 w 1067400"/>
                <a:gd name="textAreaTop" fmla="*/ 0 h 301320"/>
                <a:gd name="textAreaBottom" fmla="*/ 301680 h 301320"/>
              </a:gdLst>
              <a:ahLst/>
              <a:rect l="textAreaLeft" t="textAreaTop" r="textAreaRight" b="textAreaBottom"/>
              <a:pathLst>
                <a:path w="382617" h="108054">
                  <a:moveTo>
                    <a:pt x="0" y="0"/>
                  </a:moveTo>
                  <a:lnTo>
                    <a:pt x="382617" y="0"/>
                  </a:lnTo>
                  <a:lnTo>
                    <a:pt x="382617" y="108054"/>
                  </a:lnTo>
                  <a:lnTo>
                    <a:pt x="0" y="108054"/>
                  </a:lnTo>
                  <a:close/>
                </a:path>
              </a:pathLst>
            </a:custGeom>
            <a:solidFill>
              <a:srgbClr val="d9d9d9"/>
            </a:solidFill>
            <a:ln cap="sq" w="9525">
              <a:solidFill>
                <a:srgbClr val="a6a6a6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pt-BR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0" name="TextBox 53"/>
            <p:cNvSpPr/>
            <p:nvPr/>
          </p:nvSpPr>
          <p:spPr>
            <a:xfrm>
              <a:off x="5733000" y="8641080"/>
              <a:ext cx="1067400" cy="487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rIns="50760" tIns="50760" bIns="50760" anchor="ctr">
              <a:noAutofit/>
            </a:bodyPr>
            <a:p>
              <a:pPr algn="ctr">
                <a:lnSpc>
                  <a:spcPts val="216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</p:grpSp>
      <p:sp>
        <p:nvSpPr>
          <p:cNvPr id="91" name="AutoShape 54"/>
          <p:cNvSpPr/>
          <p:nvPr/>
        </p:nvSpPr>
        <p:spPr>
          <a:xfrm>
            <a:off x="775800" y="9623520"/>
            <a:ext cx="2786040" cy="5040"/>
          </a:xfrm>
          <a:prstGeom prst="line">
            <a:avLst/>
          </a:prstGeom>
          <a:ln w="9525">
            <a:solidFill>
              <a:srgbClr val="a6a6a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39960" bIns="-39960" anchor="t" anchorCtr="1">
            <a:noAutofit/>
          </a:bodyPr>
          <a:p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AutoShape 55"/>
          <p:cNvSpPr/>
          <p:nvPr/>
        </p:nvSpPr>
        <p:spPr>
          <a:xfrm>
            <a:off x="3986640" y="9637920"/>
            <a:ext cx="2786040" cy="4680"/>
          </a:xfrm>
          <a:prstGeom prst="line">
            <a:avLst/>
          </a:prstGeom>
          <a:ln w="9525">
            <a:solidFill>
              <a:srgbClr val="a6a6a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0320" bIns="-40320" anchor="t" anchorCtr="1">
            <a:noAutofit/>
          </a:bodyPr>
          <a:p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Freeform 56"/>
          <p:cNvSpPr/>
          <p:nvPr/>
        </p:nvSpPr>
        <p:spPr>
          <a:xfrm>
            <a:off x="5211720" y="0"/>
            <a:ext cx="2314800" cy="1646640"/>
          </a:xfrm>
          <a:custGeom>
            <a:avLst/>
            <a:gdLst>
              <a:gd name="textAreaLeft" fmla="*/ 0 w 2314800"/>
              <a:gd name="textAreaRight" fmla="*/ 2315160 w 2314800"/>
              <a:gd name="textAreaTop" fmla="*/ 0 h 1646640"/>
              <a:gd name="textAreaBottom" fmla="*/ 1647000 h 1646640"/>
            </a:gdLst>
            <a:ahLst/>
            <a:rect l="textAreaLeft" t="textAreaTop" r="textAreaRight" b="textAreaBottom"/>
            <a:pathLst>
              <a:path w="2315127" h="1647150">
                <a:moveTo>
                  <a:pt x="0" y="0"/>
                </a:moveTo>
                <a:lnTo>
                  <a:pt x="2315127" y="0"/>
                </a:lnTo>
                <a:lnTo>
                  <a:pt x="2315127" y="1647150"/>
                </a:lnTo>
                <a:lnTo>
                  <a:pt x="0" y="164715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TextBox 57"/>
          <p:cNvSpPr/>
          <p:nvPr/>
        </p:nvSpPr>
        <p:spPr>
          <a:xfrm>
            <a:off x="1257120" y="3681720"/>
            <a:ext cx="5048640" cy="22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1760"/>
              </a:lnSpc>
            </a:pPr>
            <a:r>
              <a:rPr b="0" lang="en-US" sz="1600" spc="446" strike="noStrike">
                <a:solidFill>
                  <a:srgbClr val="ffffff"/>
                </a:solidFill>
                <a:latin typeface="Serithai"/>
              </a:rPr>
              <a:t>SERVIÇO REALIZADO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TextBox 58"/>
          <p:cNvSpPr/>
          <p:nvPr/>
        </p:nvSpPr>
        <p:spPr>
          <a:xfrm>
            <a:off x="765360" y="678240"/>
            <a:ext cx="3992040" cy="78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3078"/>
              </a:lnSpc>
            </a:pPr>
            <a:r>
              <a:rPr b="0" lang="en-US" sz="2800" spc="313" strike="noStrike">
                <a:solidFill>
                  <a:srgbClr val="ffffff"/>
                </a:solidFill>
                <a:latin typeface="Serithai"/>
              </a:rPr>
              <a:t>ORDEM</a:t>
            </a:r>
            <a:endParaRPr b="0" lang="pt-BR" sz="2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ts val="3078"/>
              </a:lnSpc>
            </a:pPr>
            <a:r>
              <a:rPr b="0" lang="en-US" sz="2800" spc="313" strike="noStrike">
                <a:solidFill>
                  <a:srgbClr val="ffffff"/>
                </a:solidFill>
                <a:latin typeface="Serithai"/>
              </a:rPr>
              <a:t>DE SERVIÇO</a:t>
            </a:r>
            <a:endParaRPr b="0" lang="pt-BR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TextBox 59"/>
          <p:cNvSpPr/>
          <p:nvPr/>
        </p:nvSpPr>
        <p:spPr>
          <a:xfrm>
            <a:off x="1257120" y="7628040"/>
            <a:ext cx="5048640" cy="22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1760"/>
              </a:lnSpc>
            </a:pPr>
            <a:r>
              <a:rPr b="0" lang="en-US" sz="1600" spc="446" strike="noStrike">
                <a:solidFill>
                  <a:srgbClr val="ffffff"/>
                </a:solidFill>
                <a:latin typeface="Serithai"/>
              </a:rPr>
              <a:t>OBSERVAÇÕES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TextBox 60"/>
          <p:cNvSpPr/>
          <p:nvPr/>
        </p:nvSpPr>
        <p:spPr>
          <a:xfrm>
            <a:off x="776160" y="8632800"/>
            <a:ext cx="2790360" cy="17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ts val="1400"/>
              </a:lnSpc>
            </a:pPr>
            <a:r>
              <a:rPr b="0" lang="en-US" sz="1000" spc="18" strike="noStrike">
                <a:solidFill>
                  <a:srgbClr val="545454"/>
                </a:solidFill>
                <a:latin typeface="Serithai"/>
              </a:rPr>
              <a:t>Garantia de mão-de-obra: 90 dias</a:t>
            </a:r>
            <a:endParaRPr b="0" lang="pt-BR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TextBox 61"/>
          <p:cNvSpPr/>
          <p:nvPr/>
        </p:nvSpPr>
        <p:spPr>
          <a:xfrm>
            <a:off x="4314960" y="8632800"/>
            <a:ext cx="1198080" cy="17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>
              <a:lnSpc>
                <a:spcPts val="1400"/>
              </a:lnSpc>
            </a:pPr>
            <a:r>
              <a:rPr b="0" lang="en-US" sz="1000" spc="18" strike="noStrike">
                <a:solidFill>
                  <a:srgbClr val="545454"/>
                </a:solidFill>
                <a:latin typeface="Serithai"/>
              </a:rPr>
              <a:t>Taxa de visita R$</a:t>
            </a:r>
            <a:endParaRPr b="0" lang="pt-BR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TextBox 62"/>
          <p:cNvSpPr/>
          <p:nvPr/>
        </p:nvSpPr>
        <p:spPr>
          <a:xfrm>
            <a:off x="832320" y="9691200"/>
            <a:ext cx="2673000" cy="19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1539"/>
              </a:lnSpc>
            </a:pPr>
            <a:r>
              <a:rPr b="0" lang="en-US" sz="1100" spc="21" strike="noStrike">
                <a:solidFill>
                  <a:srgbClr val="545454"/>
                </a:solidFill>
                <a:latin typeface="Serithai"/>
              </a:rPr>
              <a:t>Cliente</a:t>
            </a:r>
            <a:endParaRPr b="0" lang="pt-BR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TextBox 63"/>
          <p:cNvSpPr/>
          <p:nvPr/>
        </p:nvSpPr>
        <p:spPr>
          <a:xfrm>
            <a:off x="4079520" y="9691200"/>
            <a:ext cx="2600640" cy="19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1539"/>
              </a:lnSpc>
            </a:pPr>
            <a:r>
              <a:rPr b="0" lang="en-US" sz="1100" spc="21" strike="noStrike">
                <a:solidFill>
                  <a:srgbClr val="545454"/>
                </a:solidFill>
                <a:latin typeface="Serithai"/>
              </a:rPr>
              <a:t>Técnico</a:t>
            </a:r>
            <a:endParaRPr b="0" lang="pt-BR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TextBox 64"/>
          <p:cNvSpPr/>
          <p:nvPr/>
        </p:nvSpPr>
        <p:spPr>
          <a:xfrm>
            <a:off x="4512240" y="8867880"/>
            <a:ext cx="1000800" cy="19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>
              <a:lnSpc>
                <a:spcPts val="1539"/>
              </a:lnSpc>
            </a:pPr>
            <a:r>
              <a:rPr b="0" lang="en-US" sz="1100" spc="21" strike="noStrike">
                <a:solidFill>
                  <a:srgbClr val="545454"/>
                </a:solidFill>
                <a:latin typeface="Serithai"/>
              </a:rPr>
              <a:t>Total R$</a:t>
            </a:r>
            <a:endParaRPr b="0" lang="pt-BR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TextBox 65"/>
          <p:cNvSpPr/>
          <p:nvPr/>
        </p:nvSpPr>
        <p:spPr>
          <a:xfrm>
            <a:off x="771120" y="10139760"/>
            <a:ext cx="6032520" cy="32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1261"/>
              </a:lnSpc>
            </a:pPr>
            <a:r>
              <a:rPr b="0" lang="en-US" sz="900" spc="75" strike="noStrike">
                <a:solidFill>
                  <a:srgbClr val="ffffff"/>
                </a:solidFill>
                <a:latin typeface="Serithai"/>
              </a:rPr>
              <a:t>(12) 900-9000 • ola@grandesite.com.br • CNPJ: 00000-0001/00 • Rua Alegre, 123 - Cidade Brasileira</a:t>
            </a:r>
            <a:endParaRPr b="0" lang="pt-BR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TextBox 66"/>
          <p:cNvSpPr/>
          <p:nvPr/>
        </p:nvSpPr>
        <p:spPr>
          <a:xfrm>
            <a:off x="1252800" y="5547960"/>
            <a:ext cx="5058000" cy="22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1760"/>
              </a:lnSpc>
            </a:pPr>
            <a:r>
              <a:rPr b="0" lang="en-US" sz="1600" spc="446" strike="noStrike">
                <a:solidFill>
                  <a:srgbClr val="ffffff"/>
                </a:solidFill>
                <a:latin typeface="Serithai"/>
              </a:rPr>
              <a:t>MATERIAIS UTILIZADOS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LibreOffice/7.5.5.2$Linux_X86_64 LibreOffice_project/50$Build-2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/>
  <dc:description/>
  <dc:identifier>DAFzbp3OcXc</dc:identifier>
  <dc:language>pt-BR</dc:language>
  <cp:lastModifiedBy/>
  <dcterms:modified xsi:type="dcterms:W3CDTF">2011-08-01T06:04:30Z</dcterms:modified>
  <cp:revision>1</cp:revision>
  <dc:subject/>
  <dc:title>Formulário para ordem de serviço básico azul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